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Economica"/>
      <p:regular r:id="rId15"/>
      <p:bold r:id="rId16"/>
      <p:italic r:id="rId17"/>
      <p:boldItalic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6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5.xml"/><Relationship Id="rId21" Type="http://schemas.openxmlformats.org/officeDocument/2006/relationships/font" Target="fonts/OpenSans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conomica-regular.fntdata"/><Relationship Id="rId14" Type="http://schemas.openxmlformats.org/officeDocument/2006/relationships/slide" Target="slides/slide9.xml"/><Relationship Id="rId17" Type="http://schemas.openxmlformats.org/officeDocument/2006/relationships/font" Target="fonts/Economica-italic.fntdata"/><Relationship Id="rId16" Type="http://schemas.openxmlformats.org/officeDocument/2006/relationships/font" Target="fonts/Economica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regular.fntdata"/><Relationship Id="rId6" Type="http://schemas.openxmlformats.org/officeDocument/2006/relationships/slide" Target="slides/slide1.xml"/><Relationship Id="rId18" Type="http://schemas.openxmlformats.org/officeDocument/2006/relationships/font" Target="fonts/Economica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fee3b3a7e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6fee3b3a7e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6fee3b3a7e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6fee3b3a7e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fee3b3a7e_0_1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fee3b3a7e_0_1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6fee3b3a7e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6fee3b3a7e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6fee3b3a7e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26fee3b3a7e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6fee3b3a7e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6fee3b3a7e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d16dfa09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d16dfa09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d16dfa095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d16dfa095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8.jpg"/><Relationship Id="rId5" Type="http://schemas.openxmlformats.org/officeDocument/2006/relationships/image" Target="../media/image9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Chapter 29: The Power of Love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Bible and its Influence</a:t>
            </a:r>
            <a:endParaRPr/>
          </a:p>
        </p:txBody>
      </p:sp>
      <p:pic>
        <p:nvPicPr>
          <p:cNvPr id="64" name="Google Shape;6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37000" y="152400"/>
            <a:ext cx="3207000" cy="2829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Who is Paul?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Eventual follower of Jesus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Spread gospel of Christ to first-century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From Saul to Paul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Saw </a:t>
            </a:r>
            <a:r>
              <a:rPr lang="en"/>
              <a:t>resurrected</a:t>
            </a:r>
            <a:r>
              <a:rPr lang="en"/>
              <a:t> Christ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Reached out to Gentiles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Made Christianity inclusive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Salvation for all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Wrote epistles to Christian communities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Letters got into New Testament</a:t>
            </a:r>
            <a:endParaRPr sz="1500"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1285875"/>
            <a:ext cx="2461474" cy="257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58297" y="1285875"/>
            <a:ext cx="18740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Corinthians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Chloe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Member of Corinthian Christian community</a:t>
            </a:r>
            <a:endParaRPr sz="1300"/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Reports on issues with Corinth church</a:t>
            </a:r>
            <a:endParaRPr sz="1300"/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Disunity, sexual immorality, lawsuits among faithful</a:t>
            </a:r>
            <a:endParaRPr sz="1300"/>
          </a:p>
          <a:p>
            <a:pPr indent="-311150" lvl="1" marL="9144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Marriage and Divorce</a:t>
            </a:r>
            <a:endParaRPr sz="1300"/>
          </a:p>
          <a:p>
            <a:pPr indent="-311150" lvl="2" marL="1371600" rtl="0" algn="l">
              <a:spcBef>
                <a:spcPts val="0"/>
              </a:spcBef>
              <a:spcAft>
                <a:spcPts val="0"/>
              </a:spcAft>
              <a:buSzPts val="1300"/>
              <a:buChar char="■"/>
            </a:pPr>
            <a:r>
              <a:rPr lang="en" sz="1300"/>
              <a:t>Prostitution</a:t>
            </a:r>
            <a:r>
              <a:rPr lang="en" sz="1300"/>
              <a:t> was common for his time</a:t>
            </a:r>
            <a:endParaRPr sz="1300"/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Solution: Must have own spouse</a:t>
            </a:r>
            <a:endParaRPr sz="1300"/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Unmarried members of </a:t>
            </a:r>
            <a:r>
              <a:rPr lang="en" sz="1300"/>
              <a:t>Corinthian</a:t>
            </a:r>
            <a:r>
              <a:rPr lang="en" sz="1300"/>
              <a:t> congregation (widows too)</a:t>
            </a:r>
            <a:endParaRPr sz="1300"/>
          </a:p>
          <a:p>
            <a:pPr indent="-311150" lvl="4" marL="22860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Remain unmarried (like Paul) but must marry if can’t stay chaste</a:t>
            </a:r>
            <a:endParaRPr sz="1300"/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Discourage marriage between </a:t>
            </a:r>
            <a:r>
              <a:rPr lang="en" sz="1300"/>
              <a:t>believers</a:t>
            </a:r>
            <a:r>
              <a:rPr lang="en" sz="1300"/>
              <a:t> &amp; nonbelievers</a:t>
            </a:r>
            <a:endParaRPr sz="1300"/>
          </a:p>
          <a:p>
            <a:pPr indent="-311150" lvl="4" marL="2286000" rtl="0" algn="l">
              <a:spcBef>
                <a:spcPts val="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If already married, remain married (potential influence on spouse and kids)</a:t>
            </a:r>
            <a:endParaRPr sz="1300"/>
          </a:p>
          <a:p>
            <a:pPr indent="-311150" lvl="3" marL="18288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 sz="1300"/>
              <a:t>If couples are divorced, remain unmarried or reconcile (prefers divorce to not be a thing, but very understanding of cases like adultery)</a:t>
            </a:r>
            <a:endParaRPr sz="1300"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87376" y="0"/>
            <a:ext cx="2344923" cy="122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 Corinthians Continued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 Lord’s Supper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In first letter to commemorate Jesus Christ’s death &amp; </a:t>
            </a:r>
            <a:r>
              <a:rPr lang="en" sz="1600"/>
              <a:t>resurrection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Tells believers to partake in bread/wine for Jesus</a:t>
            </a:r>
            <a:endParaRPr sz="1600"/>
          </a:p>
          <a:p>
            <a:pPr indent="-330200" lvl="3" marL="18288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 “For whenever you eat this bread and drink this cup, you proclaim the Lord’s death until he comes” (1 Corinthians 11:26)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Act of gratitude and remembrance of Jesus’s sacrifice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Christian faith would be in vain if Christ did not raise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No point in preaching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Forever stuck with sins</a:t>
            </a:r>
            <a:endParaRPr sz="1600"/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6375" y="0"/>
            <a:ext cx="2301050" cy="156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1 Corinthians Continued…. Again</a:t>
            </a:r>
            <a:endParaRPr sz="3000"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 Greatest Gift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Love!!!!!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Beyond spiritual gifts</a:t>
            </a:r>
            <a:endParaRPr sz="1600"/>
          </a:p>
          <a:p>
            <a:pPr indent="-330200" lvl="3" marL="18288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Speaking in tongues or faith</a:t>
            </a:r>
            <a:endParaRPr sz="1600"/>
          </a:p>
          <a:p>
            <a:pPr indent="-330200" lvl="4" marL="22860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“If I speak in tongues of mortals and of angels, but do not have love, I am a noisy gong or a clanging cymbal” (1 Corinthians 13:1)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Love never falters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Love above all else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Will always persevere</a:t>
            </a:r>
            <a:endParaRPr sz="1600"/>
          </a:p>
          <a:p>
            <a:pPr indent="-330200" lvl="2" marL="1371600" rtl="0" algn="l">
              <a:spcBef>
                <a:spcPts val="0"/>
              </a:spcBef>
              <a:spcAft>
                <a:spcPts val="0"/>
              </a:spcAft>
              <a:buSzPts val="1600"/>
              <a:buChar char="■"/>
            </a:pPr>
            <a:r>
              <a:rPr lang="en" sz="1600"/>
              <a:t>Does not delight in </a:t>
            </a:r>
            <a:r>
              <a:rPr lang="en" sz="1600"/>
              <a:t>heinousness but celebrates truth</a:t>
            </a:r>
            <a:endParaRPr sz="1600"/>
          </a:p>
        </p:txBody>
      </p:sp>
      <p:pic>
        <p:nvPicPr>
          <p:cNvPr id="93" name="Google Shape;9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9175" y="115300"/>
            <a:ext cx="1701475" cy="159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7"/>
          <p:cNvPicPr preferRelativeResize="0"/>
          <p:nvPr/>
        </p:nvPicPr>
        <p:blipFill rotWithShape="1">
          <a:blip r:embed="rId4">
            <a:alphaModFix/>
          </a:blip>
          <a:srcRect b="-7999" l="113909" r="-113909" t="8000"/>
          <a:stretch/>
        </p:blipFill>
        <p:spPr>
          <a:xfrm>
            <a:off x="7810500" y="290850"/>
            <a:ext cx="1333500" cy="1505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64375" y="115300"/>
            <a:ext cx="1333500" cy="159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60637" y="115300"/>
            <a:ext cx="1803725" cy="159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 </a:t>
            </a:r>
            <a:r>
              <a:rPr lang="en"/>
              <a:t>Corinthians (Finally)</a:t>
            </a:r>
            <a:r>
              <a:rPr lang="en"/>
              <a:t> </a:t>
            </a:r>
            <a:endParaRPr/>
          </a:p>
        </p:txBody>
      </p:sp>
      <p:sp>
        <p:nvSpPr>
          <p:cNvPr id="102" name="Google Shape;102;p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lot more personal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Defends authority and integrity against criticism from false educators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Boasted about weakness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Reliance on God, not by oneself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Great indicator of God’s </a:t>
            </a:r>
            <a:r>
              <a:rPr lang="en"/>
              <a:t>strength</a:t>
            </a:r>
            <a:r>
              <a:rPr lang="en"/>
              <a:t> and power to transform and give grace to believers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Gave </a:t>
            </a:r>
            <a:r>
              <a:rPr lang="en"/>
              <a:t>blessing</a:t>
            </a:r>
            <a:r>
              <a:rPr lang="en"/>
              <a:t> at the end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Wants the best out of everyone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Experience God’s </a:t>
            </a:r>
            <a:r>
              <a:rPr lang="en"/>
              <a:t>presence</a:t>
            </a:r>
            <a:r>
              <a:rPr lang="en"/>
              <a:t> and love to the fullest extent</a:t>
            </a:r>
            <a:endParaRPr/>
          </a:p>
          <a:p>
            <a:pPr indent="-317500" lvl="4" marL="22860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“May the grace of the Lord Jesus Christ, and the love of God, and the fellowship of the Holy Spirit be with you all” (2 Corinthians 13:14)</a:t>
            </a:r>
            <a:endParaRPr/>
          </a:p>
        </p:txBody>
      </p:sp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91525" y="0"/>
            <a:ext cx="2852474" cy="1634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Galatians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311700" y="1225225"/>
            <a:ext cx="8520600" cy="380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Founded Galatian church with non-Jewish followers of Christ in Central Asia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Addressing unidentified teachers trying to convince Paul’s converts (formerly pagans) to be </a:t>
            </a:r>
            <a:r>
              <a:rPr lang="en" sz="1400"/>
              <a:t>circumcised</a:t>
            </a:r>
            <a:r>
              <a:rPr lang="en" sz="1400"/>
              <a:t> 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Observe Jewish laws and rituals like Sabbath and food laws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Wanted to point out that the teachers were perverting the gospel message by dictating the </a:t>
            </a:r>
            <a:r>
              <a:rPr lang="en" sz="1400"/>
              <a:t>Galatians</a:t>
            </a:r>
            <a:r>
              <a:rPr lang="en" sz="1400"/>
              <a:t> practices</a:t>
            </a:r>
            <a:endParaRPr sz="14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 Magna Carta of Christian freedom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Followers of Jesus no longer slaves to laws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Free due to baptism of Jesus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“There is no longer slave or free, there is no longer male and female, for all of you are one in Christ Jesus” (Galatians 3:28)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Powerful statement</a:t>
            </a:r>
            <a:endParaRPr/>
          </a:p>
          <a:p>
            <a:pPr indent="-317500" lvl="4" marL="22860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Most of the world was non-Roman (less rights, women were property, slavery was very acceptable)</a:t>
            </a:r>
            <a:endParaRPr sz="1400"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Galatians Continued</a:t>
            </a:r>
            <a:endParaRPr/>
          </a:p>
        </p:txBody>
      </p:sp>
      <p:sp>
        <p:nvSpPr>
          <p:cNvPr id="115" name="Google Shape;115;p2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Paul mentions Roman adoption laws as reference to freedom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Adopted person cannot be </a:t>
            </a:r>
            <a:r>
              <a:rPr lang="en"/>
              <a:t>disinherited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Parent </a:t>
            </a:r>
            <a:r>
              <a:rPr lang="en"/>
              <a:t>adopting chose to do so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Parents with natural kids had not made such as choice</a:t>
            </a:r>
            <a:endParaRPr/>
          </a:p>
          <a:p>
            <a:pPr indent="-317500" lvl="3" marL="18288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Could be disinherited</a:t>
            </a:r>
            <a:endParaRPr/>
          </a:p>
          <a:p>
            <a:pPr indent="-317500" lvl="4" marL="22860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Message is that followers of Jesus are adopted by God</a:t>
            </a:r>
            <a:endParaRPr/>
          </a:p>
          <a:p>
            <a:pPr indent="-317500" lvl="5" marL="2743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Cannot be disinherited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Referred to the fruit of the Holy Spirit as: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“Love, joy, peace patience, kindness, generosity, faithfulness, gentleness, and self-control” (Galatians 5:22)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/>
              <a:t>At the end of the day, it doesn’t matter what sex or race or even slave status you are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“If you belong to Christ, then you are Abraham’s offspring, heirs according to the promise” (Galatians 3:29)</a:t>
            </a:r>
            <a:endParaRPr sz="1400"/>
          </a:p>
        </p:txBody>
      </p:sp>
      <p:pic>
        <p:nvPicPr>
          <p:cNvPr id="116" name="Google Shape;11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13550" y="179300"/>
            <a:ext cx="2554200" cy="176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457200" lvl="0" marL="2743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End!!!</a:t>
            </a:r>
            <a:endParaRPr/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1575" y="1285875"/>
            <a:ext cx="3989725" cy="329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